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AEBA65-50EF-4A3F-89C9-3B31712FBBB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AB255EA9-C8F9-4FE6-A1C8-962101D4A613}">
      <dgm:prSet phldrT="[Text]" custT="1"/>
      <dgm:spPr/>
      <dgm:t>
        <a:bodyPr/>
        <a:lstStyle/>
        <a:p>
          <a:r>
            <a:rPr lang="en-US" sz="2400" u="sng" dirty="0" smtClean="0"/>
            <a:t>Sen. Crittenden</a:t>
          </a:r>
          <a:endParaRPr lang="en-US" sz="2400" u="sng" dirty="0"/>
        </a:p>
      </dgm:t>
    </dgm:pt>
    <dgm:pt modelId="{AE84908D-2DFD-4BAF-9485-44A9DB394490}" type="parTrans" cxnId="{449D6848-22CC-4A7D-B072-8E80916671AD}">
      <dgm:prSet/>
      <dgm:spPr/>
      <dgm:t>
        <a:bodyPr/>
        <a:lstStyle/>
        <a:p>
          <a:endParaRPr lang="en-US"/>
        </a:p>
      </dgm:t>
    </dgm:pt>
    <dgm:pt modelId="{A0D24073-21DE-40B8-B542-25E091CBA794}" type="sibTrans" cxnId="{449D6848-22CC-4A7D-B072-8E80916671AD}">
      <dgm:prSet/>
      <dgm:spPr/>
      <dgm:t>
        <a:bodyPr/>
        <a:lstStyle/>
        <a:p>
          <a:endParaRPr lang="en-US"/>
        </a:p>
      </dgm:t>
    </dgm:pt>
    <dgm:pt modelId="{CAF38B96-A0B0-4AE5-B2D4-0B5452DCAC1F}">
      <dgm:prSet phldrT="[Text]" custT="1"/>
      <dgm:spPr/>
      <dgm:t>
        <a:bodyPr/>
        <a:lstStyle/>
        <a:p>
          <a:r>
            <a:rPr lang="en-US" sz="2400" u="sng" dirty="0" smtClean="0"/>
            <a:t>Secessionists</a:t>
          </a:r>
          <a:endParaRPr lang="en-US" sz="2400" u="sng" dirty="0"/>
        </a:p>
      </dgm:t>
    </dgm:pt>
    <dgm:pt modelId="{EEAFD3E6-6824-4E23-B34C-6BD66A020772}" type="parTrans" cxnId="{F960000B-0D0C-489F-B110-9635FE4D0C12}">
      <dgm:prSet/>
      <dgm:spPr/>
      <dgm:t>
        <a:bodyPr/>
        <a:lstStyle/>
        <a:p>
          <a:endParaRPr lang="en-US"/>
        </a:p>
      </dgm:t>
    </dgm:pt>
    <dgm:pt modelId="{93AFF29F-5660-4133-B874-CA183C76C529}" type="sibTrans" cxnId="{F960000B-0D0C-489F-B110-9635FE4D0C12}">
      <dgm:prSet/>
      <dgm:spPr/>
      <dgm:t>
        <a:bodyPr/>
        <a:lstStyle/>
        <a:p>
          <a:endParaRPr lang="en-US"/>
        </a:p>
      </dgm:t>
    </dgm:pt>
    <dgm:pt modelId="{DB2F9102-FD67-4C43-B48C-4D4BDCF4F3F4}">
      <dgm:prSet phldrT="[Text]" custT="1"/>
      <dgm:spPr/>
      <dgm:t>
        <a:bodyPr/>
        <a:lstStyle/>
        <a:p>
          <a:r>
            <a:rPr lang="en-US" sz="2400" u="sng" dirty="0" smtClean="0"/>
            <a:t>Lincoln</a:t>
          </a:r>
          <a:endParaRPr lang="en-US" sz="2400" u="sng" dirty="0"/>
        </a:p>
      </dgm:t>
    </dgm:pt>
    <dgm:pt modelId="{D7724148-9733-43C5-8B0C-315B726E7E47}" type="parTrans" cxnId="{80EEF9D4-18DB-4CA5-9278-5D0DE7C8FC36}">
      <dgm:prSet/>
      <dgm:spPr/>
      <dgm:t>
        <a:bodyPr/>
        <a:lstStyle/>
        <a:p>
          <a:endParaRPr lang="en-US"/>
        </a:p>
      </dgm:t>
    </dgm:pt>
    <dgm:pt modelId="{94016F6C-DA5F-4EE1-89DA-DA8588F0AC70}" type="sibTrans" cxnId="{80EEF9D4-18DB-4CA5-9278-5D0DE7C8FC36}">
      <dgm:prSet/>
      <dgm:spPr/>
      <dgm:t>
        <a:bodyPr/>
        <a:lstStyle/>
        <a:p>
          <a:endParaRPr lang="en-US"/>
        </a:p>
      </dgm:t>
    </dgm:pt>
    <dgm:pt modelId="{E0D2D6EC-ED00-43B1-883D-51F0C0FCE6F8}" type="pres">
      <dgm:prSet presAssocID="{6AAEBA65-50EF-4A3F-89C9-3B31712FBBBD}" presName="compositeShape" presStyleCnt="0">
        <dgm:presLayoutVars>
          <dgm:chMax val="7"/>
          <dgm:dir/>
          <dgm:resizeHandles val="exact"/>
        </dgm:presLayoutVars>
      </dgm:prSet>
      <dgm:spPr/>
    </dgm:pt>
    <dgm:pt modelId="{4EAF0130-BE75-444D-82B7-819FF5D01FAB}" type="pres">
      <dgm:prSet presAssocID="{AB255EA9-C8F9-4FE6-A1C8-962101D4A613}" presName="circ1" presStyleLbl="vennNode1" presStyleIdx="0" presStyleCnt="3" custScaleX="140625" custScaleY="142528" custLinFactNeighborX="-6352" custLinFactNeighborY="29167"/>
      <dgm:spPr/>
      <dgm:t>
        <a:bodyPr/>
        <a:lstStyle/>
        <a:p>
          <a:endParaRPr lang="en-US"/>
        </a:p>
      </dgm:t>
    </dgm:pt>
    <dgm:pt modelId="{90333E57-2C89-4C0C-87F4-672103C17992}" type="pres">
      <dgm:prSet presAssocID="{AB255EA9-C8F9-4FE6-A1C8-962101D4A61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9B5719-9FF9-4FAD-A339-27099B74B30B}" type="pres">
      <dgm:prSet presAssocID="{CAF38B96-A0B0-4AE5-B2D4-0B5452DCAC1F}" presName="circ2" presStyleLbl="vennNode1" presStyleIdx="1" presStyleCnt="3" custScaleX="140431" custScaleY="133332" custLinFactNeighborX="49640" custLinFactNeighborY="-32915"/>
      <dgm:spPr/>
      <dgm:t>
        <a:bodyPr/>
        <a:lstStyle/>
        <a:p>
          <a:endParaRPr lang="en-US"/>
        </a:p>
      </dgm:t>
    </dgm:pt>
    <dgm:pt modelId="{42E5E387-9253-4ACA-9630-A93698117F80}" type="pres">
      <dgm:prSet presAssocID="{CAF38B96-A0B0-4AE5-B2D4-0B5452DCAC1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ABD8E8-BCA0-43F0-993A-E796E5C41166}" type="pres">
      <dgm:prSet presAssocID="{DB2F9102-FD67-4C43-B48C-4D4BDCF4F3F4}" presName="circ3" presStyleLbl="vennNode1" presStyleIdx="2" presStyleCnt="3" custScaleX="143645" custScaleY="135741" custLinFactNeighborX="-55323" custLinFactNeighborY="-32553"/>
      <dgm:spPr/>
      <dgm:t>
        <a:bodyPr/>
        <a:lstStyle/>
        <a:p>
          <a:endParaRPr lang="en-US"/>
        </a:p>
      </dgm:t>
    </dgm:pt>
    <dgm:pt modelId="{B8E9B1CD-F009-4469-B8DF-64F0A5C21C2F}" type="pres">
      <dgm:prSet presAssocID="{DB2F9102-FD67-4C43-B48C-4D4BDCF4F3F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CFAA030-2B0A-41A6-93B3-D2166FF4B164}" type="presOf" srcId="{DB2F9102-FD67-4C43-B48C-4D4BDCF4F3F4}" destId="{4CABD8E8-BCA0-43F0-993A-E796E5C41166}" srcOrd="0" destOrd="0" presId="urn:microsoft.com/office/officeart/2005/8/layout/venn1"/>
    <dgm:cxn modelId="{CD854EDD-5E3D-40BE-9E06-A85632C8ECAA}" type="presOf" srcId="{6AAEBA65-50EF-4A3F-89C9-3B31712FBBBD}" destId="{E0D2D6EC-ED00-43B1-883D-51F0C0FCE6F8}" srcOrd="0" destOrd="0" presId="urn:microsoft.com/office/officeart/2005/8/layout/venn1"/>
    <dgm:cxn modelId="{5FB0FEA9-384E-4EDE-9C6F-398EFBE1967E}" type="presOf" srcId="{CAF38B96-A0B0-4AE5-B2D4-0B5452DCAC1F}" destId="{42E5E387-9253-4ACA-9630-A93698117F80}" srcOrd="1" destOrd="0" presId="urn:microsoft.com/office/officeart/2005/8/layout/venn1"/>
    <dgm:cxn modelId="{7135DA0C-F8D9-4F71-A627-67DCAC0DBEC3}" type="presOf" srcId="{AB255EA9-C8F9-4FE6-A1C8-962101D4A613}" destId="{4EAF0130-BE75-444D-82B7-819FF5D01FAB}" srcOrd="0" destOrd="0" presId="urn:microsoft.com/office/officeart/2005/8/layout/venn1"/>
    <dgm:cxn modelId="{F09696C1-83A6-4755-9FD9-0BFDBEC2A6C6}" type="presOf" srcId="{CAF38B96-A0B0-4AE5-B2D4-0B5452DCAC1F}" destId="{EF9B5719-9FF9-4FAD-A339-27099B74B30B}" srcOrd="0" destOrd="0" presId="urn:microsoft.com/office/officeart/2005/8/layout/venn1"/>
    <dgm:cxn modelId="{592FDA63-3CD6-4D42-9ECD-722357D094C0}" type="presOf" srcId="{AB255EA9-C8F9-4FE6-A1C8-962101D4A613}" destId="{90333E57-2C89-4C0C-87F4-672103C17992}" srcOrd="1" destOrd="0" presId="urn:microsoft.com/office/officeart/2005/8/layout/venn1"/>
    <dgm:cxn modelId="{449D6848-22CC-4A7D-B072-8E80916671AD}" srcId="{6AAEBA65-50EF-4A3F-89C9-3B31712FBBBD}" destId="{AB255EA9-C8F9-4FE6-A1C8-962101D4A613}" srcOrd="0" destOrd="0" parTransId="{AE84908D-2DFD-4BAF-9485-44A9DB394490}" sibTransId="{A0D24073-21DE-40B8-B542-25E091CBA794}"/>
    <dgm:cxn modelId="{80EEF9D4-18DB-4CA5-9278-5D0DE7C8FC36}" srcId="{6AAEBA65-50EF-4A3F-89C9-3B31712FBBBD}" destId="{DB2F9102-FD67-4C43-B48C-4D4BDCF4F3F4}" srcOrd="2" destOrd="0" parTransId="{D7724148-9733-43C5-8B0C-315B726E7E47}" sibTransId="{94016F6C-DA5F-4EE1-89DA-DA8588F0AC70}"/>
    <dgm:cxn modelId="{F960000B-0D0C-489F-B110-9635FE4D0C12}" srcId="{6AAEBA65-50EF-4A3F-89C9-3B31712FBBBD}" destId="{CAF38B96-A0B0-4AE5-B2D4-0B5452DCAC1F}" srcOrd="1" destOrd="0" parTransId="{EEAFD3E6-6824-4E23-B34C-6BD66A020772}" sibTransId="{93AFF29F-5660-4133-B874-CA183C76C529}"/>
    <dgm:cxn modelId="{C1FC768E-60FE-45CD-9E09-B99C349ABB96}" type="presOf" srcId="{DB2F9102-FD67-4C43-B48C-4D4BDCF4F3F4}" destId="{B8E9B1CD-F009-4469-B8DF-64F0A5C21C2F}" srcOrd="1" destOrd="0" presId="urn:microsoft.com/office/officeart/2005/8/layout/venn1"/>
    <dgm:cxn modelId="{B3469262-D8AA-4272-9EA9-881935125D3E}" type="presParOf" srcId="{E0D2D6EC-ED00-43B1-883D-51F0C0FCE6F8}" destId="{4EAF0130-BE75-444D-82B7-819FF5D01FAB}" srcOrd="0" destOrd="0" presId="urn:microsoft.com/office/officeart/2005/8/layout/venn1"/>
    <dgm:cxn modelId="{1A0C01E4-48A5-447E-AAB1-F99AA37ADBB4}" type="presParOf" srcId="{E0D2D6EC-ED00-43B1-883D-51F0C0FCE6F8}" destId="{90333E57-2C89-4C0C-87F4-672103C17992}" srcOrd="1" destOrd="0" presId="urn:microsoft.com/office/officeart/2005/8/layout/venn1"/>
    <dgm:cxn modelId="{895F17E0-057B-427E-82A2-94C95A2C24C2}" type="presParOf" srcId="{E0D2D6EC-ED00-43B1-883D-51F0C0FCE6F8}" destId="{EF9B5719-9FF9-4FAD-A339-27099B74B30B}" srcOrd="2" destOrd="0" presId="urn:microsoft.com/office/officeart/2005/8/layout/venn1"/>
    <dgm:cxn modelId="{C5C9996B-3590-436A-A340-663034FDD834}" type="presParOf" srcId="{E0D2D6EC-ED00-43B1-883D-51F0C0FCE6F8}" destId="{42E5E387-9253-4ACA-9630-A93698117F80}" srcOrd="3" destOrd="0" presId="urn:microsoft.com/office/officeart/2005/8/layout/venn1"/>
    <dgm:cxn modelId="{B20440FD-7CDF-4A62-99C7-F2AF39FB7166}" type="presParOf" srcId="{E0D2D6EC-ED00-43B1-883D-51F0C0FCE6F8}" destId="{4CABD8E8-BCA0-43F0-993A-E796E5C41166}" srcOrd="4" destOrd="0" presId="urn:microsoft.com/office/officeart/2005/8/layout/venn1"/>
    <dgm:cxn modelId="{1D17C68E-D7F7-4419-859F-A220FF0B1F7D}" type="presParOf" srcId="{E0D2D6EC-ED00-43B1-883D-51F0C0FCE6F8}" destId="{B8E9B1CD-F009-4469-B8DF-64F0A5C21C2F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AF0130-BE75-444D-82B7-819FF5D01FAB}">
      <dsp:nvSpPr>
        <dsp:cNvPr id="0" name=""/>
        <dsp:cNvSpPr/>
      </dsp:nvSpPr>
      <dsp:spPr>
        <a:xfrm>
          <a:off x="2209798" y="340693"/>
          <a:ext cx="3319457" cy="336437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u="sng" kern="1200" dirty="0" smtClean="0"/>
            <a:t>Sen. Crittenden</a:t>
          </a:r>
          <a:endParaRPr lang="en-US" sz="2400" u="sng" kern="1200" dirty="0"/>
        </a:p>
      </dsp:txBody>
      <dsp:txXfrm>
        <a:off x="2652392" y="929459"/>
        <a:ext cx="2434269" cy="1513970"/>
      </dsp:txXfrm>
    </dsp:sp>
    <dsp:sp modelId="{EF9B5719-9FF9-4FAD-A339-27099B74B30B}">
      <dsp:nvSpPr>
        <dsp:cNvPr id="0" name=""/>
        <dsp:cNvSpPr/>
      </dsp:nvSpPr>
      <dsp:spPr>
        <a:xfrm>
          <a:off x="4385529" y="459096"/>
          <a:ext cx="3314878" cy="314730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u="sng" kern="1200" dirty="0" smtClean="0"/>
            <a:t>Secessionists</a:t>
          </a:r>
          <a:endParaRPr lang="en-US" sz="2400" u="sng" kern="1200" dirty="0"/>
        </a:p>
      </dsp:txBody>
      <dsp:txXfrm>
        <a:off x="5399329" y="1272150"/>
        <a:ext cx="1988927" cy="1731018"/>
      </dsp:txXfrm>
    </dsp:sp>
    <dsp:sp modelId="{4CABD8E8-BCA0-43F0-993A-E796E5C41166}">
      <dsp:nvSpPr>
        <dsp:cNvPr id="0" name=""/>
        <dsp:cNvSpPr/>
      </dsp:nvSpPr>
      <dsp:spPr>
        <a:xfrm>
          <a:off x="166444" y="439209"/>
          <a:ext cx="3390745" cy="320417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u="sng" kern="1200" dirty="0" smtClean="0"/>
            <a:t>Lincoln</a:t>
          </a:r>
          <a:endParaRPr lang="en-US" sz="2400" u="sng" kern="1200" dirty="0"/>
        </a:p>
      </dsp:txBody>
      <dsp:txXfrm>
        <a:off x="485739" y="1266953"/>
        <a:ext cx="2034447" cy="17622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8DFB-E7AC-439A-98BD-CF656EAA4A34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5FCD11C-2262-499C-9D19-C730B5A61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8DFB-E7AC-439A-98BD-CF656EAA4A34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D11C-2262-499C-9D19-C730B5A61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8DFB-E7AC-439A-98BD-CF656EAA4A34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D11C-2262-499C-9D19-C730B5A61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8DFB-E7AC-439A-98BD-CF656EAA4A34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5FCD11C-2262-499C-9D19-C730B5A61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8DFB-E7AC-439A-98BD-CF656EAA4A34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D11C-2262-499C-9D19-C730B5A61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8DFB-E7AC-439A-98BD-CF656EAA4A34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D11C-2262-499C-9D19-C730B5A61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8DFB-E7AC-439A-98BD-CF656EAA4A34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5FCD11C-2262-499C-9D19-C730B5A61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8DFB-E7AC-439A-98BD-CF656EAA4A34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D11C-2262-499C-9D19-C730B5A61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8DFB-E7AC-439A-98BD-CF656EAA4A34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D11C-2262-499C-9D19-C730B5A61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8DFB-E7AC-439A-98BD-CF656EAA4A34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D11C-2262-499C-9D19-C730B5A61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8DFB-E7AC-439A-98BD-CF656EAA4A34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D11C-2262-499C-9D19-C730B5A61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DDD8DFB-E7AC-439A-98BD-CF656EAA4A34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5FCD11C-2262-499C-9D19-C730B5A61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“The Union Dissolves”</a:t>
            </a:r>
            <a:endParaRPr lang="en-US" dirty="0"/>
          </a:p>
        </p:txBody>
      </p:sp>
      <p:pic>
        <p:nvPicPr>
          <p:cNvPr id="16386" name="Picture 2" descr="http://www.aradergalleries.com/prints/images/33_Currier/ci_secessionMvnt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609600"/>
            <a:ext cx="64770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Attempt at Compromise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Sen. John J. Crittenden (KY) proposes a compromise in December 1860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685800" y="2590800"/>
          <a:ext cx="8001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00200" y="49530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Slavery will not expand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124200" y="44958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Preserve Union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62400" y="5257800"/>
            <a:ext cx="167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Only South of Missouri Compromise Line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77000" y="48768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Establish</a:t>
            </a:r>
          </a:p>
          <a:p>
            <a:r>
              <a:rPr lang="en-US" dirty="0" smtClean="0"/>
              <a:t>Confederacy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57800" y="4724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Slavery to expand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19800" y="54864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Throughout western territories</a:t>
            </a:r>
            <a:endParaRPr lang="en-US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096000" y="5181600"/>
            <a:ext cx="381000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5105400" y="5334000"/>
            <a:ext cx="381000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North &amp; South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554163"/>
          <a:ext cx="9144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South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Population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 million (3.5 –</a:t>
                      </a:r>
                      <a:r>
                        <a:rPr lang="en-US" baseline="0" dirty="0" smtClean="0"/>
                        <a:t> 4 mil. Slaves)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Industry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85% controlled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15% or less controlled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Railroad Mileage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20,000 miles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9,000 miles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Num. of Factories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100,500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20,600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Navy (at start of war)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3962400"/>
            <a:ext cx="838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Question:  Which resource do you think had the greatest influence on the outcome of the war?  Why?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Southern 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Fight a defensive war (What’s the benefit?)</a:t>
            </a:r>
          </a:p>
          <a:p>
            <a:r>
              <a:rPr lang="en-US" dirty="0" smtClean="0"/>
              <a:t>Excellent military leadership (Examples?)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Question:  Why did Lee choose to fight for the Confederacy?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Question:  Where did most southern officers receive their military training &amp; experience?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462</TotalTime>
  <Words>163</Words>
  <Application>Microsoft Macintosh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Trek</vt:lpstr>
      <vt:lpstr>“The Union Dissolves”</vt:lpstr>
      <vt:lpstr>Last Attempt at Compromise</vt:lpstr>
      <vt:lpstr>Comparing North &amp; South</vt:lpstr>
      <vt:lpstr>Southern Advantages</vt:lpstr>
    </vt:vector>
  </TitlesOfParts>
  <Company>PENNCREST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“The Union Dissolves”</dc:title>
  <dc:creator>rfinkbeiner</dc:creator>
  <cp:lastModifiedBy>PA Department of Education Classrooms for the Future</cp:lastModifiedBy>
  <cp:revision>21</cp:revision>
  <dcterms:created xsi:type="dcterms:W3CDTF">2010-02-16T16:16:39Z</dcterms:created>
  <dcterms:modified xsi:type="dcterms:W3CDTF">2011-11-02T13:42:45Z</dcterms:modified>
</cp:coreProperties>
</file>